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64" r:id="rId4"/>
    <p:sldId id="262" r:id="rId5"/>
    <p:sldId id="265" r:id="rId6"/>
    <p:sldId id="259" r:id="rId7"/>
    <p:sldId id="269" r:id="rId8"/>
    <p:sldId id="271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179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zakon.rada.gov.ua/laws/show/2381-20#Tex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51719" y="333375"/>
            <a:ext cx="7092281" cy="5903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 smtClean="0">
                <a:solidFill>
                  <a:schemeClr val="tx1"/>
                </a:solidFill>
              </a:rPr>
              <a:t>    Про внесення змін до                                                Закону України «Про запобігання корупції», щодо особливостей застосування законодавства у сфері запобігання корупції                                             </a:t>
            </a:r>
            <a:r>
              <a:rPr lang="uk-UA" sz="4400" b="1" u="sng" dirty="0" smtClean="0">
                <a:solidFill>
                  <a:schemeClr val="tx1"/>
                </a:solidFill>
              </a:rPr>
              <a:t>в умовах воєнного стану</a:t>
            </a:r>
            <a:br>
              <a:rPr lang="uk-UA" sz="4400" b="1" u="sng" dirty="0" smtClean="0">
                <a:solidFill>
                  <a:schemeClr val="tx1"/>
                </a:solidFill>
              </a:rPr>
            </a:br>
            <a:endParaRPr lang="ru-RU" sz="4400" b="1" u="sng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233975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564" y="3861048"/>
            <a:ext cx="4355976" cy="30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240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1229053"/>
            <a:ext cx="7670206" cy="47056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err="1">
                <a:solidFill>
                  <a:schemeClr val="tx1"/>
                </a:solidFill>
              </a:rPr>
              <a:t>Т</a:t>
            </a:r>
            <a:r>
              <a:rPr lang="ru-RU" sz="1400" b="1" dirty="0" err="1" smtClean="0">
                <a:solidFill>
                  <a:schemeClr val="tx1"/>
                </a:solidFill>
              </a:rPr>
              <a:t>имчасово</a:t>
            </a:r>
            <a:r>
              <a:rPr lang="ru-RU" sz="1400" b="1" dirty="0">
                <a:solidFill>
                  <a:schemeClr val="tx1"/>
                </a:solidFill>
              </a:rPr>
              <a:t>, на </a:t>
            </a:r>
            <a:r>
              <a:rPr lang="ru-RU" sz="1400" b="1" dirty="0" err="1">
                <a:solidFill>
                  <a:schemeClr val="tx1"/>
                </a:solidFill>
              </a:rPr>
              <a:t>період</a:t>
            </a:r>
            <a:r>
              <a:rPr lang="ru-RU" sz="1400" b="1" dirty="0">
                <a:solidFill>
                  <a:schemeClr val="tx1"/>
                </a:solidFill>
              </a:rPr>
              <a:t> до </a:t>
            </a:r>
            <a:r>
              <a:rPr lang="ru-RU" sz="1400" b="1" dirty="0" err="1">
                <a:solidFill>
                  <a:schemeClr val="tx1"/>
                </a:solidFill>
              </a:rPr>
              <a:t>припинення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або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скасування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воєнного</a:t>
            </a:r>
            <a:r>
              <a:rPr lang="ru-RU" sz="1400" b="1" dirty="0">
                <a:solidFill>
                  <a:schemeClr val="tx1"/>
                </a:solidFill>
              </a:rPr>
              <a:t> стану, а </a:t>
            </a:r>
            <a:r>
              <a:rPr lang="ru-RU" sz="1400" b="1" dirty="0" err="1">
                <a:solidFill>
                  <a:schemeClr val="tx1"/>
                </a:solidFill>
              </a:rPr>
              <a:t>також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протягом</a:t>
            </a:r>
            <a:r>
              <a:rPr lang="ru-RU" sz="1400" b="1" dirty="0">
                <a:solidFill>
                  <a:schemeClr val="tx1"/>
                </a:solidFill>
              </a:rPr>
              <a:t> одного </a:t>
            </a:r>
            <a:r>
              <a:rPr lang="ru-RU" sz="1400" b="1" dirty="0" err="1">
                <a:solidFill>
                  <a:schemeClr val="tx1"/>
                </a:solidFill>
              </a:rPr>
              <a:t>місяця</a:t>
            </a:r>
            <a:r>
              <a:rPr lang="ru-RU" sz="1400" b="1" dirty="0">
                <a:solidFill>
                  <a:schemeClr val="tx1"/>
                </a:solidFill>
              </a:rPr>
              <a:t> з дня </a:t>
            </a:r>
            <a:r>
              <a:rPr lang="ru-RU" sz="1400" b="1" dirty="0" err="1">
                <a:solidFill>
                  <a:schemeClr val="tx1"/>
                </a:solidFill>
              </a:rPr>
              <a:t>його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припинення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чи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скасування</a:t>
            </a:r>
            <a:r>
              <a:rPr lang="ru-RU" sz="1800" b="1" dirty="0">
                <a:solidFill>
                  <a:schemeClr val="tx1"/>
                </a:solidFill>
              </a:rPr>
              <a:t>, </a:t>
            </a:r>
            <a:r>
              <a:rPr lang="ru-RU" sz="1800" b="1" u="sng" dirty="0" err="1" smtClean="0">
                <a:solidFill>
                  <a:schemeClr val="tx1"/>
                </a:solidFill>
              </a:rPr>
              <a:t>скасовується</a:t>
            </a:r>
            <a:r>
              <a:rPr lang="ru-RU" sz="1800" b="1" u="sng" dirty="0" smtClean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обмеження</a:t>
            </a:r>
            <a:r>
              <a:rPr lang="ru-RU" sz="1800" b="1" u="sng" dirty="0">
                <a:solidFill>
                  <a:schemeClr val="tx1"/>
                </a:solidFill>
              </a:rPr>
              <a:t> на </a:t>
            </a:r>
            <a:r>
              <a:rPr lang="ru-RU" sz="1800" b="1" u="sng" dirty="0" err="1">
                <a:solidFill>
                  <a:schemeClr val="tx1"/>
                </a:solidFill>
              </a:rPr>
              <a:t>отримання</a:t>
            </a:r>
            <a:r>
              <a:rPr lang="ru-RU" sz="1400" b="1" u="sng" dirty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особами,уповноваженими</a:t>
            </a:r>
            <a:r>
              <a:rPr lang="ru-RU" sz="1400" b="1" dirty="0" smtClean="0">
                <a:solidFill>
                  <a:schemeClr val="tx1"/>
                </a:solidFill>
              </a:rPr>
              <a:t> на </a:t>
            </a:r>
            <a:r>
              <a:rPr lang="ru-RU" sz="1400" b="1" dirty="0" err="1" smtClean="0">
                <a:solidFill>
                  <a:schemeClr val="tx1"/>
                </a:solidFill>
              </a:rPr>
              <a:t>виконання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функцій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держави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або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місцевого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самоврядування</a:t>
            </a:r>
            <a:r>
              <a:rPr lang="ru-RU" sz="1400" b="1" dirty="0" smtClean="0">
                <a:solidFill>
                  <a:schemeClr val="tx1"/>
                </a:solidFill>
              </a:rPr>
              <a:t> та </a:t>
            </a:r>
            <a:r>
              <a:rPr lang="ru-RU" sz="1400" b="1" dirty="0" err="1" smtClean="0">
                <a:solidFill>
                  <a:schemeClr val="tx1"/>
                </a:solidFill>
              </a:rPr>
              <a:t>осіб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  <a:r>
              <a:rPr lang="ru-RU" sz="1400" b="1" dirty="0" err="1" smtClean="0">
                <a:solidFill>
                  <a:schemeClr val="tx1"/>
                </a:solidFill>
              </a:rPr>
              <a:t>що</a:t>
            </a:r>
            <a:r>
              <a:rPr lang="ru-RU" sz="1400" b="1" dirty="0" smtClean="0">
                <a:solidFill>
                  <a:schemeClr val="tx1"/>
                </a:solidFill>
              </a:rPr>
              <a:t> до них </a:t>
            </a:r>
            <a:r>
              <a:rPr lang="ru-RU" sz="1400" b="1" dirty="0" err="1" smtClean="0">
                <a:solidFill>
                  <a:schemeClr val="tx1"/>
                </a:solidFill>
              </a:rPr>
              <a:t>прирівнені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800" b="1" u="sng" dirty="0" err="1" smtClean="0">
                <a:solidFill>
                  <a:schemeClr val="tx1"/>
                </a:solidFill>
              </a:rPr>
              <a:t>подарунків</a:t>
            </a:r>
            <a:r>
              <a:rPr lang="ru-RU" sz="1800" b="1" u="sng" dirty="0">
                <a:solidFill>
                  <a:schemeClr val="tx1"/>
                </a:solidFill>
              </a:rPr>
              <a:t>, </a:t>
            </a:r>
            <a:r>
              <a:rPr lang="ru-RU" sz="1800" b="1" u="sng" dirty="0" err="1">
                <a:solidFill>
                  <a:schemeClr val="tx1"/>
                </a:solidFill>
              </a:rPr>
              <a:t>якщо</a:t>
            </a:r>
            <a:r>
              <a:rPr lang="ru-RU" sz="1800" b="1" u="sng" dirty="0">
                <a:solidFill>
                  <a:schemeClr val="tx1"/>
                </a:solidFill>
              </a:rPr>
              <a:t> вони </a:t>
            </a:r>
            <a:r>
              <a:rPr lang="ru-RU" sz="1800" b="1" u="sng" dirty="0" err="1">
                <a:solidFill>
                  <a:schemeClr val="tx1"/>
                </a:solidFill>
              </a:rPr>
              <a:t>використовувалися</a:t>
            </a:r>
            <a:r>
              <a:rPr lang="ru-RU" sz="1800" b="1" u="sng" dirty="0">
                <a:solidFill>
                  <a:schemeClr val="tx1"/>
                </a:solidFill>
              </a:rPr>
              <a:t> для </a:t>
            </a:r>
            <a:r>
              <a:rPr lang="ru-RU" sz="1800" b="1" u="sng" dirty="0" err="1">
                <a:solidFill>
                  <a:schemeClr val="tx1"/>
                </a:solidFill>
              </a:rPr>
              <a:t>допомоги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Збройним</a:t>
            </a:r>
            <a:r>
              <a:rPr lang="ru-RU" sz="1800" b="1" u="sng" dirty="0">
                <a:solidFill>
                  <a:schemeClr val="tx1"/>
                </a:solidFill>
              </a:rPr>
              <a:t> Силам </a:t>
            </a:r>
            <a:r>
              <a:rPr lang="ru-RU" sz="1800" b="1" u="sng" dirty="0" err="1">
                <a:solidFill>
                  <a:schemeClr val="tx1"/>
                </a:solidFill>
              </a:rPr>
              <a:t>України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або</a:t>
            </a:r>
            <a:r>
              <a:rPr lang="ru-RU" sz="1800" b="1" u="sng" dirty="0">
                <a:solidFill>
                  <a:schemeClr val="tx1"/>
                </a:solidFill>
              </a:rPr>
              <a:t> на </a:t>
            </a:r>
            <a:r>
              <a:rPr lang="ru-RU" sz="1800" b="1" u="sng" dirty="0" err="1">
                <a:solidFill>
                  <a:schemeClr val="tx1"/>
                </a:solidFill>
              </a:rPr>
              <a:t>придбання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гуманітарної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допомоги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постраждалим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від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російської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агресії</a:t>
            </a:r>
            <a:r>
              <a:rPr lang="ru-RU" sz="1800" b="1" u="sng" dirty="0">
                <a:solidFill>
                  <a:schemeClr val="tx1"/>
                </a:solidFill>
              </a:rPr>
              <a:t> (за </a:t>
            </a:r>
            <a:r>
              <a:rPr lang="ru-RU" sz="1800" b="1" u="sng" dirty="0" err="1">
                <a:solidFill>
                  <a:schemeClr val="tx1"/>
                </a:solidFill>
              </a:rPr>
              <a:t>наявності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підтвердження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використання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одержаних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грошових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коштів</a:t>
            </a:r>
            <a:r>
              <a:rPr lang="ru-RU" sz="1800" b="1" u="sng" dirty="0">
                <a:solidFill>
                  <a:schemeClr val="tx1"/>
                </a:solidFill>
              </a:rPr>
              <a:t> (</a:t>
            </a:r>
            <a:r>
              <a:rPr lang="ru-RU" sz="1800" b="1" u="sng" dirty="0" err="1">
                <a:solidFill>
                  <a:schemeClr val="tx1"/>
                </a:solidFill>
              </a:rPr>
              <a:t>товарів</a:t>
            </a:r>
            <a:r>
              <a:rPr lang="ru-RU" sz="1800" b="1" u="sng" dirty="0">
                <a:solidFill>
                  <a:schemeClr val="tx1"/>
                </a:solidFill>
              </a:rPr>
              <a:t>) у </a:t>
            </a:r>
            <a:r>
              <a:rPr lang="ru-RU" sz="1800" b="1" u="sng" dirty="0" err="1">
                <a:solidFill>
                  <a:schemeClr val="tx1"/>
                </a:solidFill>
              </a:rPr>
              <a:t>повному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обсязі</a:t>
            </a:r>
            <a:r>
              <a:rPr lang="ru-RU" sz="1800" b="1" u="sng" dirty="0">
                <a:solidFill>
                  <a:schemeClr val="tx1"/>
                </a:solidFill>
              </a:rPr>
              <a:t> на одну </a:t>
            </a:r>
            <a:r>
              <a:rPr lang="ru-RU" sz="1800" b="1" u="sng" dirty="0" err="1">
                <a:solidFill>
                  <a:schemeClr val="tx1"/>
                </a:solidFill>
              </a:rPr>
              <a:t>або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декілька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із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визначених</a:t>
            </a:r>
            <a:r>
              <a:rPr lang="ru-RU" sz="1800" b="1" u="sng" dirty="0">
                <a:solidFill>
                  <a:schemeClr val="tx1"/>
                </a:solidFill>
              </a:rPr>
              <a:t> </a:t>
            </a:r>
            <a:r>
              <a:rPr lang="ru-RU" sz="1800" b="1" u="sng" dirty="0" err="1">
                <a:solidFill>
                  <a:schemeClr val="tx1"/>
                </a:solidFill>
              </a:rPr>
              <a:t>цілей</a:t>
            </a:r>
            <a:r>
              <a:rPr lang="ru-RU" sz="1800" b="1" u="sng" dirty="0">
                <a:solidFill>
                  <a:schemeClr val="tx1"/>
                </a:solidFill>
              </a:rPr>
              <a:t>).  </a:t>
            </a:r>
          </a:p>
          <a:p>
            <a:pPr>
              <a:lnSpc>
                <a:spcPct val="150000"/>
              </a:lnSpc>
            </a:pPr>
            <a:r>
              <a:rPr lang="ru-RU" sz="1400" b="1" dirty="0" err="1">
                <a:solidFill>
                  <a:schemeClr val="tx1"/>
                </a:solidFill>
              </a:rPr>
              <a:t>Відомості</a:t>
            </a:r>
            <a:r>
              <a:rPr lang="ru-RU" sz="1400" b="1" dirty="0">
                <a:solidFill>
                  <a:schemeClr val="tx1"/>
                </a:solidFill>
              </a:rPr>
              <a:t> про </a:t>
            </a:r>
            <a:r>
              <a:rPr lang="ru-RU" sz="1400" b="1" dirty="0" err="1">
                <a:solidFill>
                  <a:schemeClr val="tx1"/>
                </a:solidFill>
              </a:rPr>
              <a:t>відповідні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</a:rPr>
              <a:t>подарунки</a:t>
            </a:r>
            <a:r>
              <a:rPr lang="ru-RU" sz="1400" b="1" dirty="0" smtClean="0">
                <a:solidFill>
                  <a:schemeClr val="tx1"/>
                </a:solidFill>
              </a:rPr>
              <a:t>,  не </a:t>
            </a:r>
            <a:r>
              <a:rPr lang="ru-RU" sz="1400" b="1" dirty="0" err="1">
                <a:solidFill>
                  <a:schemeClr val="tx1"/>
                </a:solidFill>
              </a:rPr>
              <a:t>зазначаються</a:t>
            </a:r>
            <a:r>
              <a:rPr lang="ru-RU" sz="1400" b="1" dirty="0">
                <a:solidFill>
                  <a:schemeClr val="tx1"/>
                </a:solidFill>
              </a:rPr>
              <a:t> в </a:t>
            </a:r>
            <a:r>
              <a:rPr lang="ru-RU" sz="1400" b="1" dirty="0" err="1">
                <a:solidFill>
                  <a:schemeClr val="tx1"/>
                </a:solidFill>
              </a:rPr>
              <a:t>декларації</a:t>
            </a:r>
            <a:r>
              <a:rPr lang="ru-RU" sz="1400" b="1" dirty="0">
                <a:solidFill>
                  <a:schemeClr val="tx1"/>
                </a:solidFill>
              </a:rPr>
              <a:t> особи, </a:t>
            </a:r>
            <a:r>
              <a:rPr lang="ru-RU" sz="1400" b="1" dirty="0" err="1">
                <a:solidFill>
                  <a:schemeClr val="tx1"/>
                </a:solidFill>
              </a:rPr>
              <a:t>уповноваженої</a:t>
            </a:r>
            <a:r>
              <a:rPr lang="ru-RU" sz="1400" b="1" dirty="0">
                <a:solidFill>
                  <a:schemeClr val="tx1"/>
                </a:solidFill>
              </a:rPr>
              <a:t> на </a:t>
            </a:r>
            <a:r>
              <a:rPr lang="ru-RU" sz="1400" b="1" dirty="0" err="1">
                <a:solidFill>
                  <a:schemeClr val="tx1"/>
                </a:solidFill>
              </a:rPr>
              <a:t>виконання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функцій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держави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або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місцевого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самоврядування</a:t>
            </a:r>
            <a:r>
              <a:rPr lang="ru-RU" sz="1400" b="1" dirty="0">
                <a:solidFill>
                  <a:schemeClr val="tx1"/>
                </a:solidFill>
              </a:rPr>
              <a:t>, </a:t>
            </a:r>
            <a:r>
              <a:rPr lang="ru-RU" sz="1400" b="1" dirty="0" err="1">
                <a:solidFill>
                  <a:schemeClr val="tx1"/>
                </a:solidFill>
              </a:rPr>
              <a:t>звітний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період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якої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повністю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або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частково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припадає</a:t>
            </a:r>
            <a:r>
              <a:rPr lang="ru-RU" sz="1400" b="1" dirty="0">
                <a:solidFill>
                  <a:schemeClr val="tx1"/>
                </a:solidFill>
              </a:rPr>
              <a:t> на </a:t>
            </a:r>
            <a:r>
              <a:rPr lang="ru-RU" sz="1400" b="1" dirty="0" err="1">
                <a:solidFill>
                  <a:schemeClr val="tx1"/>
                </a:solidFill>
              </a:rPr>
              <a:t>період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дії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воєнного</a:t>
            </a:r>
            <a:r>
              <a:rPr lang="ru-RU" sz="1400" b="1" dirty="0">
                <a:solidFill>
                  <a:schemeClr val="tx1"/>
                </a:solidFill>
              </a:rPr>
              <a:t> стану, </a:t>
            </a:r>
            <a:r>
              <a:rPr lang="ru-RU" sz="1400" b="1" dirty="0" err="1">
                <a:solidFill>
                  <a:schemeClr val="tx1"/>
                </a:solidFill>
              </a:rPr>
              <a:t>введеного</a:t>
            </a:r>
            <a:r>
              <a:rPr lang="ru-RU" sz="1400" b="1" dirty="0">
                <a:solidFill>
                  <a:schemeClr val="tx1"/>
                </a:solidFill>
              </a:rPr>
              <a:t> Указом </a:t>
            </a:r>
            <a:r>
              <a:rPr lang="ru-RU" sz="1400" b="1" dirty="0" smtClean="0">
                <a:solidFill>
                  <a:schemeClr val="tx1"/>
                </a:solidFill>
              </a:rPr>
              <a:t>Президента </a:t>
            </a:r>
            <a:r>
              <a:rPr lang="ru-RU" sz="1400" b="1" dirty="0" err="1" smtClean="0">
                <a:solidFill>
                  <a:schemeClr val="tx1"/>
                </a:solidFill>
              </a:rPr>
              <a:t>України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від</a:t>
            </a:r>
            <a:r>
              <a:rPr lang="ru-RU" sz="1400" b="1" dirty="0">
                <a:solidFill>
                  <a:schemeClr val="tx1"/>
                </a:solidFill>
              </a:rPr>
              <a:t> 24 лютого 2022 року № 64/2022   «Про </a:t>
            </a:r>
            <a:r>
              <a:rPr lang="ru-RU" sz="1400" b="1" dirty="0" err="1">
                <a:solidFill>
                  <a:schemeClr val="tx1"/>
                </a:solidFill>
              </a:rPr>
              <a:t>введення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err="1">
                <a:solidFill>
                  <a:schemeClr val="tx1"/>
                </a:solidFill>
              </a:rPr>
              <a:t>воєнного</a:t>
            </a:r>
            <a:r>
              <a:rPr lang="ru-RU" sz="1400" b="1" dirty="0">
                <a:solidFill>
                  <a:schemeClr val="tx1"/>
                </a:solidFill>
              </a:rPr>
              <a:t> стану в </a:t>
            </a:r>
            <a:r>
              <a:rPr lang="ru-RU" sz="1400" b="1" dirty="0" err="1">
                <a:solidFill>
                  <a:schemeClr val="tx1"/>
                </a:solidFill>
              </a:rPr>
              <a:t>Україні</a:t>
            </a:r>
            <a:r>
              <a:rPr lang="ru-RU" sz="1400" b="1" dirty="0" smtClean="0">
                <a:solidFill>
                  <a:schemeClr val="tx1"/>
                </a:solidFill>
              </a:rPr>
              <a:t>». </a:t>
            </a:r>
            <a:endParaRPr lang="ru-RU" sz="1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830" y="29275"/>
            <a:ext cx="7175351" cy="1239485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uk-UA" sz="4400" dirty="0">
                <a:solidFill>
                  <a:srgbClr val="FF0000"/>
                </a:solidFill>
                <a:latin typeface="Arial Black" panose="020B0A04020102020204" pitchFamily="34" charset="0"/>
              </a:rPr>
              <a:t>П</a:t>
            </a:r>
            <a:r>
              <a:rPr lang="uk-UA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ро </a:t>
            </a:r>
            <a:r>
              <a:rPr lang="uk-UA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обмеження щодо отримання </a:t>
            </a:r>
            <a:r>
              <a:rPr lang="uk-UA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подарунків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2" descr="ОБМЕЖЕННЯ ЩОДО ОДЕРЖАННЯ ПОДАРУНКІВ » Управління Держпраці у Хмельницькій  област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9275"/>
            <a:ext cx="1530871" cy="119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1547664" cy="22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22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798" y="116632"/>
            <a:ext cx="6048672" cy="1152128"/>
          </a:xfrm>
        </p:spPr>
        <p:txBody>
          <a:bodyPr/>
          <a:lstStyle/>
          <a:p>
            <a:pPr marL="45720" lvl="0" indent="0" fontAlgn="base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У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Розділах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«Доходи, у тому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числі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подарунки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» та «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Видатки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та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правочини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» </a:t>
            </a:r>
            <a:r>
              <a:rPr lang="ru-RU" sz="2000" u="sng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звітний</a:t>
            </a:r>
            <a:r>
              <a:rPr lang="ru-RU" sz="2000" u="sng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період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якої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повністю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або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частково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припадає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на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період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дії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воєнного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стану, не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потрібно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зазначати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наступну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u="sng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інформацію</a:t>
            </a:r>
            <a: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:</a:t>
            </a:r>
            <a:br>
              <a:rPr lang="ru-RU" sz="2000" u="sng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</a:br>
            <a:endParaRPr lang="ru-RU" sz="2000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88840"/>
            <a:ext cx="8280920" cy="3600400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dirty="0" smtClean="0"/>
              <a:t>-</a:t>
            </a:r>
            <a:r>
              <a:rPr lang="ru-RU" dirty="0"/>
              <a:t> 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щодо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об’єктів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декларування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придбаних</a:t>
            </a:r>
            <a:r>
              <a:rPr lang="ru-RU" b="1" dirty="0">
                <a:solidFill>
                  <a:schemeClr val="tx1"/>
                </a:solidFill>
              </a:rPr>
              <a:t> з метою </a:t>
            </a:r>
            <a:r>
              <a:rPr lang="ru-RU" b="1" dirty="0" err="1">
                <a:solidFill>
                  <a:schemeClr val="tx1"/>
                </a:solidFill>
              </a:rPr>
              <a:t>подальшої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їх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передачі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власність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Збройним</a:t>
            </a:r>
            <a:r>
              <a:rPr lang="ru-RU" b="1" dirty="0">
                <a:solidFill>
                  <a:schemeClr val="tx1"/>
                </a:solidFill>
              </a:rPr>
              <a:t> Силам </a:t>
            </a:r>
            <a:r>
              <a:rPr lang="ru-RU" b="1" dirty="0" err="1">
                <a:solidFill>
                  <a:schemeClr val="tx1"/>
                </a:solidFill>
              </a:rPr>
              <a:t>України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добровольчим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формуванням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територіальних</a:t>
            </a:r>
            <a:r>
              <a:rPr lang="ru-RU" b="1" dirty="0">
                <a:solidFill>
                  <a:schemeClr val="tx1"/>
                </a:solidFill>
              </a:rPr>
              <a:t> громад, </a:t>
            </a:r>
            <a:r>
              <a:rPr lang="ru-RU" b="1" dirty="0" err="1">
                <a:solidFill>
                  <a:schemeClr val="tx1"/>
                </a:solidFill>
              </a:rPr>
              <a:t>розвідувальним</a:t>
            </a:r>
            <a:r>
              <a:rPr lang="ru-RU" b="1" dirty="0">
                <a:solidFill>
                  <a:schemeClr val="tx1"/>
                </a:solidFill>
              </a:rPr>
              <a:t> органам, </a:t>
            </a:r>
            <a:r>
              <a:rPr lang="ru-RU" b="1" dirty="0" err="1">
                <a:solidFill>
                  <a:schemeClr val="tx1"/>
                </a:solidFill>
              </a:rPr>
              <a:t>правоохоронним</a:t>
            </a:r>
            <a:r>
              <a:rPr lang="ru-RU" b="1" dirty="0">
                <a:solidFill>
                  <a:schemeClr val="tx1"/>
                </a:solidFill>
              </a:rPr>
              <a:t> органам;</a:t>
            </a:r>
          </a:p>
          <a:p>
            <a:pPr fontAlgn="base"/>
            <a:r>
              <a:rPr lang="ru-RU" b="1" dirty="0">
                <a:solidFill>
                  <a:schemeClr val="tx1"/>
                </a:solidFill>
              </a:rPr>
              <a:t>-  </a:t>
            </a:r>
            <a:r>
              <a:rPr lang="ru-RU" b="1" dirty="0" err="1">
                <a:solidFill>
                  <a:schemeClr val="tx1"/>
                </a:solidFill>
              </a:rPr>
              <a:t>щодо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матеріальної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допомоги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передбаченої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законодавством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іноземної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держави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крім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держави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визнаної</a:t>
            </a:r>
            <a:r>
              <a:rPr lang="ru-RU" b="1" dirty="0">
                <a:solidFill>
                  <a:schemeClr val="tx1"/>
                </a:solidFill>
              </a:rPr>
              <a:t> Верховною Радою </a:t>
            </a:r>
            <a:r>
              <a:rPr lang="ru-RU" b="1" dirty="0" err="1">
                <a:solidFill>
                  <a:schemeClr val="tx1"/>
                </a:solidFill>
              </a:rPr>
              <a:t>України</a:t>
            </a:r>
            <a:r>
              <a:rPr lang="ru-RU" b="1" dirty="0">
                <a:solidFill>
                  <a:schemeClr val="tx1"/>
                </a:solidFill>
              </a:rPr>
              <a:t> державою-</a:t>
            </a:r>
            <a:r>
              <a:rPr lang="ru-RU" b="1" dirty="0" err="1">
                <a:solidFill>
                  <a:schemeClr val="tx1"/>
                </a:solidFill>
              </a:rPr>
              <a:t>агресором</a:t>
            </a:r>
            <a:r>
              <a:rPr lang="ru-RU" b="1" dirty="0">
                <a:solidFill>
                  <a:schemeClr val="tx1"/>
                </a:solidFill>
              </a:rPr>
              <a:t>), </a:t>
            </a:r>
            <a:r>
              <a:rPr lang="ru-RU" b="1" dirty="0" err="1">
                <a:solidFill>
                  <a:schemeClr val="tx1"/>
                </a:solidFill>
              </a:rPr>
              <a:t>виплаченої</a:t>
            </a:r>
            <a:r>
              <a:rPr lang="ru-RU" b="1" dirty="0">
                <a:solidFill>
                  <a:schemeClr val="tx1"/>
                </a:solidFill>
              </a:rPr>
              <a:t> за </a:t>
            </a:r>
            <a:r>
              <a:rPr lang="ru-RU" b="1" dirty="0" err="1">
                <a:solidFill>
                  <a:schemeClr val="tx1"/>
                </a:solidFill>
              </a:rPr>
              <a:t>рахунок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коштів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іноземної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держави</a:t>
            </a:r>
            <a:r>
              <a:rPr lang="ru-RU" b="1" dirty="0">
                <a:solidFill>
                  <a:schemeClr val="tx1"/>
                </a:solidFill>
              </a:rPr>
              <a:t> (</a:t>
            </a:r>
            <a:r>
              <a:rPr lang="ru-RU" b="1" dirty="0" err="1">
                <a:solidFill>
                  <a:schemeClr val="tx1"/>
                </a:solidFill>
              </a:rPr>
              <a:t>крім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держави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визнаної</a:t>
            </a:r>
            <a:r>
              <a:rPr lang="ru-RU" b="1" dirty="0">
                <a:solidFill>
                  <a:schemeClr val="tx1"/>
                </a:solidFill>
              </a:rPr>
              <a:t> Верховною Радою </a:t>
            </a:r>
            <a:r>
              <a:rPr lang="ru-RU" b="1" dirty="0" err="1">
                <a:solidFill>
                  <a:schemeClr val="tx1"/>
                </a:solidFill>
              </a:rPr>
              <a:t>України</a:t>
            </a:r>
            <a:r>
              <a:rPr lang="ru-RU" b="1" dirty="0">
                <a:solidFill>
                  <a:schemeClr val="tx1"/>
                </a:solidFill>
              </a:rPr>
              <a:t> державою-</a:t>
            </a:r>
            <a:r>
              <a:rPr lang="ru-RU" b="1" dirty="0" err="1">
                <a:solidFill>
                  <a:schemeClr val="tx1"/>
                </a:solidFill>
              </a:rPr>
              <a:t>агресором</a:t>
            </a:r>
            <a:r>
              <a:rPr lang="ru-RU" b="1" dirty="0">
                <a:solidFill>
                  <a:schemeClr val="tx1"/>
                </a:solidFill>
              </a:rPr>
              <a:t>) </a:t>
            </a:r>
            <a:r>
              <a:rPr lang="ru-RU" b="1" dirty="0" err="1">
                <a:solidFill>
                  <a:schemeClr val="tx1"/>
                </a:solidFill>
              </a:rPr>
              <a:t>або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міжнародної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організації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b="-1071"/>
          <a:stretch/>
        </p:blipFill>
        <p:spPr bwMode="auto">
          <a:xfrm>
            <a:off x="0" y="0"/>
            <a:ext cx="2843808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41168"/>
            <a:ext cx="3936987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05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72815"/>
            <a:ext cx="7579568" cy="4459256"/>
          </a:xfrm>
        </p:spPr>
        <p:txBody>
          <a:bodyPr>
            <a:normAutofit/>
          </a:bodyPr>
          <a:lstStyle/>
          <a:p>
            <a:pPr fontAlgn="base"/>
            <a:r>
              <a:rPr lang="ru-RU" b="1" dirty="0">
                <a:solidFill>
                  <a:schemeClr val="tx1"/>
                </a:solidFill>
              </a:rPr>
              <a:t>У </a:t>
            </a:r>
            <a:r>
              <a:rPr lang="ru-RU" b="1" dirty="0" err="1">
                <a:solidFill>
                  <a:schemeClr val="tx1"/>
                </a:solidFill>
              </a:rPr>
              <a:t>разі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отримання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доходу, </a:t>
            </a:r>
            <a:r>
              <a:rPr lang="ru-RU" b="1" dirty="0" err="1">
                <a:solidFill>
                  <a:schemeClr val="tx1"/>
                </a:solidFill>
              </a:rPr>
              <a:t>придбання</a:t>
            </a:r>
            <a:r>
              <a:rPr lang="ru-RU" b="1" dirty="0">
                <a:solidFill>
                  <a:schemeClr val="tx1"/>
                </a:solidFill>
              </a:rPr>
              <a:t> майна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здійснення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видатків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err="1">
                <a:solidFill>
                  <a:schemeClr val="tx1"/>
                </a:solidFill>
              </a:rPr>
              <a:t>пов’язаних</a:t>
            </a:r>
            <a:r>
              <a:rPr lang="ru-RU" b="1" dirty="0">
                <a:solidFill>
                  <a:schemeClr val="tx1"/>
                </a:solidFill>
              </a:rPr>
              <a:t> з </a:t>
            </a:r>
            <a:r>
              <a:rPr lang="ru-RU" b="1" dirty="0" err="1">
                <a:solidFill>
                  <a:schemeClr val="tx1"/>
                </a:solidFill>
              </a:rPr>
              <a:t>придбанням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товарів</a:t>
            </a:r>
            <a:r>
              <a:rPr lang="ru-RU" b="1" dirty="0">
                <a:solidFill>
                  <a:schemeClr val="tx1"/>
                </a:solidFill>
              </a:rPr>
              <a:t> для потреб ЗСУ та </a:t>
            </a:r>
            <a:r>
              <a:rPr lang="ru-RU" b="1" dirty="0" err="1">
                <a:solidFill>
                  <a:schemeClr val="tx1"/>
                </a:solidFill>
              </a:rPr>
              <a:t>волонтерською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діяльністю</a:t>
            </a:r>
            <a:r>
              <a:rPr lang="ru-RU" b="1" dirty="0">
                <a:solidFill>
                  <a:schemeClr val="tx1"/>
                </a:solidFill>
              </a:rPr>
              <a:t>, то </a:t>
            </a:r>
            <a:r>
              <a:rPr lang="ru-RU" b="1" dirty="0" err="1">
                <a:solidFill>
                  <a:schemeClr val="tx1"/>
                </a:solidFill>
              </a:rPr>
              <a:t>повідомлення</a:t>
            </a:r>
            <a:r>
              <a:rPr lang="ru-RU" b="1" dirty="0">
                <a:solidFill>
                  <a:schemeClr val="tx1"/>
                </a:solidFill>
              </a:rPr>
              <a:t> про </a:t>
            </a:r>
            <a:r>
              <a:rPr lang="ru-RU" b="1" dirty="0" err="1">
                <a:solidFill>
                  <a:schemeClr val="tx1"/>
                </a:solidFill>
              </a:rPr>
              <a:t>суттєві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зміни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майновому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стані</a:t>
            </a:r>
            <a:r>
              <a:rPr lang="ru-RU" b="1" dirty="0">
                <a:solidFill>
                  <a:schemeClr val="tx1"/>
                </a:solidFill>
              </a:rPr>
              <a:t> не </a:t>
            </a:r>
            <a:r>
              <a:rPr lang="ru-RU" b="1" dirty="0" err="1">
                <a:solidFill>
                  <a:schemeClr val="tx1"/>
                </a:solidFill>
              </a:rPr>
              <a:t>подається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0"/>
            <a:ext cx="7560840" cy="1876848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Повідомлення</a:t>
            </a:r>
            <a:r>
              <a:rPr lang="ru-RU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про </a:t>
            </a:r>
            <a:r>
              <a:rPr lang="ru-RU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суттєві</a:t>
            </a:r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зміни</a:t>
            </a:r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в </a:t>
            </a:r>
            <a:r>
              <a:rPr lang="ru-RU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майновому</a:t>
            </a:r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стані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26" y="4121696"/>
            <a:ext cx="404577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Як &quot;зозульки&quot; приносять ЗСУ автомобілі - Автоцентр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4048"/>
            <a:ext cx="2376264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536504" cy="250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70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840760" cy="16288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Відкриття валютного </a:t>
            </a:r>
            <a:b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рахунку в банку нерезидента</a:t>
            </a:r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4772" y="1916832"/>
            <a:ext cx="5760640" cy="4464496"/>
          </a:xfrm>
        </p:spPr>
        <p:txBody>
          <a:bodyPr>
            <a:normAutofit fontScale="85000" lnSpcReduction="10000"/>
          </a:bodyPr>
          <a:lstStyle/>
          <a:p>
            <a:pPr marL="45720" indent="0" fontAlgn="base">
              <a:buNone/>
            </a:pPr>
            <a:r>
              <a:rPr lang="ru-RU" sz="1900" b="1" dirty="0" smtClean="0">
                <a:solidFill>
                  <a:schemeClr val="tx1"/>
                </a:solidFill>
              </a:rPr>
              <a:t>В </a:t>
            </a:r>
            <a:r>
              <a:rPr lang="ru-RU" sz="1900" b="1" dirty="0" err="1">
                <a:solidFill>
                  <a:schemeClr val="tx1"/>
                </a:solidFill>
              </a:rPr>
              <a:t>разі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відкриття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суб’єктом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декларування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або</a:t>
            </a:r>
            <a:r>
              <a:rPr lang="ru-RU" sz="1900" b="1" dirty="0">
                <a:solidFill>
                  <a:schemeClr val="tx1"/>
                </a:solidFill>
              </a:rPr>
              <a:t> членом </a:t>
            </a:r>
            <a:r>
              <a:rPr lang="ru-RU" sz="1900" b="1" dirty="0" err="1">
                <a:solidFill>
                  <a:schemeClr val="tx1"/>
                </a:solidFill>
              </a:rPr>
              <a:t>його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сім’ї</a:t>
            </a:r>
            <a:r>
              <a:rPr lang="ru-RU" sz="1900" b="1" dirty="0">
                <a:solidFill>
                  <a:schemeClr val="tx1"/>
                </a:solidFill>
              </a:rPr>
              <a:t> валютного </a:t>
            </a:r>
            <a:r>
              <a:rPr lang="ru-RU" sz="1900" b="1" dirty="0" err="1">
                <a:solidFill>
                  <a:schemeClr val="tx1"/>
                </a:solidFill>
              </a:rPr>
              <a:t>рахунку</a:t>
            </a:r>
            <a:r>
              <a:rPr lang="ru-RU" sz="1900" b="1" dirty="0">
                <a:solidFill>
                  <a:schemeClr val="tx1"/>
                </a:solidFill>
              </a:rPr>
              <a:t> в </a:t>
            </a:r>
            <a:r>
              <a:rPr lang="ru-RU" sz="1900" b="1" dirty="0" err="1">
                <a:solidFill>
                  <a:schemeClr val="tx1"/>
                </a:solidFill>
              </a:rPr>
              <a:t>установі</a:t>
            </a:r>
            <a:r>
              <a:rPr lang="ru-RU" sz="1900" b="1" dirty="0">
                <a:solidFill>
                  <a:schemeClr val="tx1"/>
                </a:solidFill>
              </a:rPr>
              <a:t> банку-нерезидента </a:t>
            </a:r>
            <a:r>
              <a:rPr lang="ru-RU" sz="1900" b="1" i="1" u="sng" dirty="0" err="1">
                <a:solidFill>
                  <a:schemeClr val="tx1"/>
                </a:solidFill>
              </a:rPr>
              <a:t>повідомлення</a:t>
            </a:r>
            <a:r>
              <a:rPr lang="ru-RU" sz="1900" b="1" i="1" u="sng" dirty="0">
                <a:solidFill>
                  <a:schemeClr val="tx1"/>
                </a:solidFill>
              </a:rPr>
              <a:t> про </a:t>
            </a:r>
            <a:r>
              <a:rPr lang="ru-RU" sz="1900" b="1" i="1" u="sng" dirty="0" err="1">
                <a:solidFill>
                  <a:schemeClr val="tx1"/>
                </a:solidFill>
              </a:rPr>
              <a:t>відкриття</a:t>
            </a:r>
            <a:r>
              <a:rPr lang="ru-RU" sz="1900" b="1" i="1" u="sng" dirty="0">
                <a:solidFill>
                  <a:schemeClr val="tx1"/>
                </a:solidFill>
              </a:rPr>
              <a:t> валютного </a:t>
            </a:r>
            <a:r>
              <a:rPr lang="ru-RU" sz="1900" b="1" i="1" u="sng" dirty="0" err="1">
                <a:solidFill>
                  <a:schemeClr val="tx1"/>
                </a:solidFill>
              </a:rPr>
              <a:t>рахунку</a:t>
            </a:r>
            <a:r>
              <a:rPr lang="ru-RU" sz="1900" b="1" i="1" u="sng" dirty="0">
                <a:solidFill>
                  <a:schemeClr val="tx1"/>
                </a:solidFill>
              </a:rPr>
              <a:t> </a:t>
            </a:r>
            <a:r>
              <a:rPr lang="ru-RU" sz="1900" b="1" i="1" u="sng" dirty="0" err="1">
                <a:solidFill>
                  <a:schemeClr val="tx1"/>
                </a:solidFill>
              </a:rPr>
              <a:t>може</a:t>
            </a:r>
            <a:r>
              <a:rPr lang="ru-RU" sz="1900" b="1" i="1" u="sng" dirty="0">
                <a:solidFill>
                  <a:schemeClr val="tx1"/>
                </a:solidFill>
              </a:rPr>
              <a:t> не </a:t>
            </a:r>
            <a:r>
              <a:rPr lang="ru-RU" sz="1900" b="1" i="1" u="sng" dirty="0" err="1">
                <a:solidFill>
                  <a:schemeClr val="tx1"/>
                </a:solidFill>
              </a:rPr>
              <a:t>подаватися</a:t>
            </a:r>
            <a:r>
              <a:rPr lang="ru-RU" sz="1900" b="1" i="1" u="sng" dirty="0">
                <a:solidFill>
                  <a:schemeClr val="tx1"/>
                </a:solidFill>
              </a:rPr>
              <a:t>, </a:t>
            </a:r>
            <a:r>
              <a:rPr lang="ru-RU" sz="1900" b="1" i="1" u="sng" dirty="0" err="1" smtClean="0">
                <a:solidFill>
                  <a:schemeClr val="tx1"/>
                </a:solidFill>
              </a:rPr>
              <a:t>якщо</a:t>
            </a:r>
            <a:r>
              <a:rPr lang="ru-RU" sz="1900" b="1" i="1" u="sng" dirty="0" smtClean="0">
                <a:solidFill>
                  <a:schemeClr val="tx1"/>
                </a:solidFill>
              </a:rPr>
              <a:t>: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1900" b="1" dirty="0" err="1" smtClean="0">
                <a:solidFill>
                  <a:schemeClr val="tx1"/>
                </a:solidFill>
              </a:rPr>
              <a:t>такий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рахунок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був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відкритий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під</a:t>
            </a:r>
            <a:r>
              <a:rPr lang="ru-RU" sz="1900" b="1" dirty="0">
                <a:solidFill>
                  <a:schemeClr val="tx1"/>
                </a:solidFill>
              </a:rPr>
              <a:t> час </a:t>
            </a:r>
            <a:r>
              <a:rPr lang="ru-RU" sz="1900" b="1" dirty="0" err="1">
                <a:solidFill>
                  <a:schemeClr val="tx1"/>
                </a:solidFill>
              </a:rPr>
              <a:t>дії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воєнного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</a:rPr>
              <a:t>стану;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1900" b="1" dirty="0" err="1" smtClean="0">
                <a:solidFill>
                  <a:schemeClr val="tx1"/>
                </a:solidFill>
              </a:rPr>
              <a:t>використовувався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виключно</a:t>
            </a:r>
            <a:r>
              <a:rPr lang="ru-RU" sz="1900" b="1" dirty="0">
                <a:solidFill>
                  <a:schemeClr val="tx1"/>
                </a:solidFill>
              </a:rPr>
              <a:t> для </a:t>
            </a:r>
            <a:r>
              <a:rPr lang="ru-RU" sz="1900" b="1" dirty="0" err="1">
                <a:solidFill>
                  <a:schemeClr val="tx1"/>
                </a:solidFill>
              </a:rPr>
              <a:t>отримання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матеріальної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допомоги</a:t>
            </a:r>
            <a:r>
              <a:rPr lang="ru-RU" sz="1900" b="1" dirty="0">
                <a:solidFill>
                  <a:schemeClr val="tx1"/>
                </a:solidFill>
              </a:rPr>
              <a:t>, </a:t>
            </a:r>
            <a:r>
              <a:rPr lang="ru-RU" sz="1900" b="1" dirty="0" err="1">
                <a:solidFill>
                  <a:schemeClr val="tx1"/>
                </a:solidFill>
              </a:rPr>
              <a:t>передбаченої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законодавством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іноземної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держави</a:t>
            </a:r>
            <a:r>
              <a:rPr lang="ru-RU" sz="1900" b="1" dirty="0">
                <a:solidFill>
                  <a:schemeClr val="tx1"/>
                </a:solidFill>
              </a:rPr>
              <a:t> (</a:t>
            </a:r>
            <a:r>
              <a:rPr lang="ru-RU" sz="1900" b="1" dirty="0" err="1">
                <a:solidFill>
                  <a:schemeClr val="tx1"/>
                </a:solidFill>
              </a:rPr>
              <a:t>крім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держави</a:t>
            </a:r>
            <a:r>
              <a:rPr lang="ru-RU" sz="1900" b="1" dirty="0">
                <a:solidFill>
                  <a:schemeClr val="tx1"/>
                </a:solidFill>
              </a:rPr>
              <a:t>, </a:t>
            </a:r>
            <a:r>
              <a:rPr lang="ru-RU" sz="1900" b="1" dirty="0" err="1">
                <a:solidFill>
                  <a:schemeClr val="tx1"/>
                </a:solidFill>
              </a:rPr>
              <a:t>визнаної</a:t>
            </a:r>
            <a:r>
              <a:rPr lang="ru-RU" sz="1900" b="1" dirty="0">
                <a:solidFill>
                  <a:schemeClr val="tx1"/>
                </a:solidFill>
              </a:rPr>
              <a:t> Верховною Радою </a:t>
            </a:r>
            <a:r>
              <a:rPr lang="ru-RU" sz="1900" b="1" dirty="0" err="1">
                <a:solidFill>
                  <a:schemeClr val="tx1"/>
                </a:solidFill>
              </a:rPr>
              <a:t>України</a:t>
            </a:r>
            <a:r>
              <a:rPr lang="ru-RU" sz="1900" b="1" dirty="0">
                <a:solidFill>
                  <a:schemeClr val="tx1"/>
                </a:solidFill>
              </a:rPr>
              <a:t> державою-</a:t>
            </a:r>
            <a:r>
              <a:rPr lang="ru-RU" sz="1900" b="1" dirty="0" err="1">
                <a:solidFill>
                  <a:schemeClr val="tx1"/>
                </a:solidFill>
              </a:rPr>
              <a:t>агресором</a:t>
            </a:r>
            <a:r>
              <a:rPr lang="ru-RU" sz="1900" b="1" dirty="0">
                <a:solidFill>
                  <a:schemeClr val="tx1"/>
                </a:solidFill>
              </a:rPr>
              <a:t>), </a:t>
            </a:r>
            <a:r>
              <a:rPr lang="ru-RU" sz="1900" b="1" dirty="0" err="1">
                <a:solidFill>
                  <a:schemeClr val="tx1"/>
                </a:solidFill>
              </a:rPr>
              <a:t>виплаченої</a:t>
            </a:r>
            <a:r>
              <a:rPr lang="ru-RU" sz="1900" b="1" dirty="0">
                <a:solidFill>
                  <a:schemeClr val="tx1"/>
                </a:solidFill>
              </a:rPr>
              <a:t> за </a:t>
            </a:r>
            <a:r>
              <a:rPr lang="ru-RU" sz="1900" b="1" dirty="0" err="1">
                <a:solidFill>
                  <a:schemeClr val="tx1"/>
                </a:solidFill>
              </a:rPr>
              <a:t>рахунок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коштів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іноземної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держави</a:t>
            </a:r>
            <a:r>
              <a:rPr lang="ru-RU" sz="1900" b="1" dirty="0">
                <a:solidFill>
                  <a:schemeClr val="tx1"/>
                </a:solidFill>
              </a:rPr>
              <a:t> (</a:t>
            </a:r>
            <a:r>
              <a:rPr lang="ru-RU" sz="1900" b="1" dirty="0" err="1">
                <a:solidFill>
                  <a:schemeClr val="tx1"/>
                </a:solidFill>
              </a:rPr>
              <a:t>крім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держави</a:t>
            </a:r>
            <a:r>
              <a:rPr lang="ru-RU" sz="1900" b="1" dirty="0">
                <a:solidFill>
                  <a:schemeClr val="tx1"/>
                </a:solidFill>
              </a:rPr>
              <a:t>, </a:t>
            </a:r>
            <a:r>
              <a:rPr lang="ru-RU" sz="1900" b="1" dirty="0" err="1">
                <a:solidFill>
                  <a:schemeClr val="tx1"/>
                </a:solidFill>
              </a:rPr>
              <a:t>визнаної</a:t>
            </a:r>
            <a:r>
              <a:rPr lang="ru-RU" sz="1900" b="1" dirty="0">
                <a:solidFill>
                  <a:schemeClr val="tx1"/>
                </a:solidFill>
              </a:rPr>
              <a:t> Верховною Радою </a:t>
            </a:r>
            <a:r>
              <a:rPr lang="ru-RU" sz="1900" b="1" dirty="0" err="1">
                <a:solidFill>
                  <a:schemeClr val="tx1"/>
                </a:solidFill>
              </a:rPr>
              <a:t>України</a:t>
            </a:r>
            <a:r>
              <a:rPr lang="ru-RU" sz="1900" b="1" dirty="0">
                <a:solidFill>
                  <a:schemeClr val="tx1"/>
                </a:solidFill>
              </a:rPr>
              <a:t> державою-</a:t>
            </a:r>
            <a:r>
              <a:rPr lang="ru-RU" sz="1900" b="1" dirty="0" err="1">
                <a:solidFill>
                  <a:schemeClr val="tx1"/>
                </a:solidFill>
              </a:rPr>
              <a:t>агресором</a:t>
            </a:r>
            <a:r>
              <a:rPr lang="ru-RU" sz="1900" b="1" dirty="0">
                <a:solidFill>
                  <a:schemeClr val="tx1"/>
                </a:solidFill>
              </a:rPr>
              <a:t>) </a:t>
            </a:r>
            <a:r>
              <a:rPr lang="ru-RU" sz="1900" b="1" dirty="0" err="1">
                <a:solidFill>
                  <a:schemeClr val="tx1"/>
                </a:solidFill>
              </a:rPr>
              <a:t>або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міжнародної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організації</a:t>
            </a:r>
            <a:r>
              <a:rPr lang="ru-RU" sz="1900" b="1" dirty="0">
                <a:solidFill>
                  <a:schemeClr val="tx1"/>
                </a:solidFill>
              </a:rPr>
              <a:t>, </a:t>
            </a:r>
            <a:endParaRPr lang="ru-RU" sz="1900" b="1" dirty="0" smtClean="0">
              <a:solidFill>
                <a:schemeClr val="tx1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chemeClr val="tx1"/>
                </a:solidFill>
              </a:rPr>
              <a:t>та </a:t>
            </a:r>
            <a:r>
              <a:rPr lang="ru-RU" sz="1900" b="1" dirty="0" err="1">
                <a:solidFill>
                  <a:schemeClr val="tx1"/>
                </a:solidFill>
              </a:rPr>
              <a:t>закритий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протягом</a:t>
            </a:r>
            <a:r>
              <a:rPr lang="ru-RU" sz="1900" b="1" dirty="0">
                <a:solidFill>
                  <a:schemeClr val="tx1"/>
                </a:solidFill>
              </a:rPr>
              <a:t> одного </a:t>
            </a:r>
            <a:r>
              <a:rPr lang="ru-RU" sz="1900" b="1" dirty="0" err="1">
                <a:solidFill>
                  <a:schemeClr val="tx1"/>
                </a:solidFill>
              </a:rPr>
              <a:t>місяця</a:t>
            </a:r>
            <a:r>
              <a:rPr lang="ru-RU" sz="1900" b="1" dirty="0">
                <a:solidFill>
                  <a:schemeClr val="tx1"/>
                </a:solidFill>
              </a:rPr>
              <a:t> з дня </a:t>
            </a:r>
            <a:r>
              <a:rPr lang="ru-RU" sz="1900" b="1" dirty="0" err="1">
                <a:solidFill>
                  <a:schemeClr val="tx1"/>
                </a:solidFill>
              </a:rPr>
              <a:t>припинення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чи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скасування</a:t>
            </a: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err="1">
                <a:solidFill>
                  <a:schemeClr val="tx1"/>
                </a:solidFill>
              </a:rPr>
              <a:t>воєнного</a:t>
            </a:r>
            <a:r>
              <a:rPr lang="ru-RU" sz="1900" b="1" dirty="0">
                <a:solidFill>
                  <a:schemeClr val="tx1"/>
                </a:solidFill>
              </a:rPr>
              <a:t> стану.</a:t>
            </a:r>
          </a:p>
          <a:p>
            <a:pPr marL="45720" indent="0">
              <a:buNone/>
            </a:pPr>
            <a:r>
              <a:rPr lang="ru-RU" sz="1600" b="1" dirty="0"/>
              <a:t/>
            </a:r>
            <a:br>
              <a:rPr lang="ru-RU" sz="1600" b="1" dirty="0"/>
            </a:br>
            <a:endParaRPr lang="ru-RU" sz="1600" b="1" dirty="0"/>
          </a:p>
          <a:p>
            <a:endParaRPr lang="ru-RU" dirty="0"/>
          </a:p>
        </p:txBody>
      </p:sp>
      <p:pic>
        <p:nvPicPr>
          <p:cNvPr id="3074" name="Picture 2" descr="Як відкрити рахунок в банку Чехії нерезиденту у 2022 роц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12701"/>
            <a:ext cx="2376264" cy="149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08" y="28117"/>
            <a:ext cx="3397696" cy="1888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34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16632"/>
            <a:ext cx="6156176" cy="24201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Сумісництво  та                   суміщення</a:t>
            </a:r>
            <a:endParaRPr lang="ru-RU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276872"/>
            <a:ext cx="6984776" cy="45365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Скасовано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обмеження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сумісництва</a:t>
            </a: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суміщення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іншими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видами</a:t>
            </a: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держслужбовців</a:t>
            </a: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держслужбовців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категорії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«А</a:t>
            </a: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»),</a:t>
            </a:r>
            <a:endParaRPr lang="ru-RU" sz="2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посадових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місцевого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самоврядування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посадових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посади 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віднесені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першої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 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третьої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категорій</a:t>
            </a:r>
            <a:r>
              <a:rPr lang="ru-RU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marL="45720" indent="0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знаходяться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 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відпустці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збереження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заробітної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плати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простої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певної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умови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</a:p>
          <a:p>
            <a:pPr marL="45720" indent="0">
              <a:buNone/>
            </a:pP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36004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48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714815" cy="1080120"/>
          </a:xfrm>
        </p:spPr>
        <p:txBody>
          <a:bodyPr/>
          <a:lstStyle/>
          <a:p>
            <a:pPr algn="l"/>
            <a:r>
              <a:rPr lang="uk-UA" dirty="0">
                <a:solidFill>
                  <a:srgbClr val="FF0000"/>
                </a:solidFill>
              </a:rPr>
              <a:t>Умова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4104456" cy="51125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17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sz="1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укладатимуть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трудові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договори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контракти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цивільно-правові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договори про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надання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правочини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сфері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підприємницької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юридичними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особами приватного права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фізичними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особами -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підприємцями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стосовно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вони не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здійснювали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повноваження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контролю,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нагляду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підготовки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прийняття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відповідних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рішень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цих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юридичних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фізичних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 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підприємців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останнього</a:t>
            </a:r>
            <a:r>
              <a:rPr lang="ru-RU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року. </a:t>
            </a:r>
          </a:p>
          <a:p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88024" y="2852936"/>
            <a:ext cx="4104456" cy="4392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особи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зобов’язані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припинити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займатись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іншою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оплачуваною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крім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викладацької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наукової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творчої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медичної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практики,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інструкторської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суддівської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практики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спорту)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підприємницькою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діяльністю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робочих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днів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дня, як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припинять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простій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закінчать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відпустку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660" y="188640"/>
            <a:ext cx="392882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22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088232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Щодо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припинення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підприємницької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діяльності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та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припинення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її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повноважень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у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складі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правління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інших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виконавчих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чи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контрольних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органів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наглядової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ради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підприємства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або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організації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що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має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на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меті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одержання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прибутку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у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разі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призначення</a:t>
            </a:r>
            <a:r>
              <a:rPr lang="ru-RU" sz="220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на </a:t>
            </a:r>
            <a:r>
              <a:rPr lang="ru-RU" sz="22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посаду та передача </a:t>
            </a:r>
            <a:r>
              <a:rPr lang="ru-RU" sz="22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підприємств</a:t>
            </a:r>
            <a:r>
              <a:rPr lang="ru-RU" sz="22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та </a:t>
            </a:r>
            <a:r>
              <a:rPr lang="ru-RU" sz="2200" dirty="0" err="1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корпоративних</a:t>
            </a:r>
            <a:r>
              <a:rPr lang="ru-RU" sz="220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прав</a:t>
            </a:r>
            <a:r>
              <a:rPr lang="ru-RU" sz="2400" dirty="0" smtClean="0">
                <a:effectLst/>
              </a:rPr>
              <a:t>.</a:t>
            </a: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28" y="2132856"/>
            <a:ext cx="4346248" cy="4626848"/>
          </a:xfrm>
        </p:spPr>
        <p:txBody>
          <a:bodyPr>
            <a:normAutofit fontScale="62500" lnSpcReduction="20000"/>
          </a:bodyPr>
          <a:lstStyle/>
          <a:p>
            <a:pPr marL="45720" indent="0" fontAlgn="base">
              <a:lnSpc>
                <a:spcPct val="170000"/>
              </a:lnSpc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1</a:t>
            </a:r>
            <a:r>
              <a:rPr lang="ru-RU" sz="2600" dirty="0" smtClean="0">
                <a:solidFill>
                  <a:schemeClr val="tx1"/>
                </a:solidFill>
              </a:rPr>
              <a:t>) </a:t>
            </a:r>
            <a:r>
              <a:rPr lang="ru-RU" sz="2600" dirty="0" err="1" smtClean="0">
                <a:solidFill>
                  <a:schemeClr val="tx1"/>
                </a:solidFill>
              </a:rPr>
              <a:t>обов’язки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передбачені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частиною</a:t>
            </a:r>
            <a:r>
              <a:rPr lang="ru-RU" sz="2600" dirty="0">
                <a:solidFill>
                  <a:schemeClr val="tx1"/>
                </a:solidFill>
              </a:rPr>
              <a:t> другою </a:t>
            </a:r>
            <a:r>
              <a:rPr lang="ru-RU" sz="2600" dirty="0" err="1">
                <a:solidFill>
                  <a:schemeClr val="tx1"/>
                </a:solidFill>
              </a:rPr>
              <a:t>статті</a:t>
            </a:r>
            <a:r>
              <a:rPr lang="ru-RU" sz="2600" dirty="0">
                <a:solidFill>
                  <a:schemeClr val="tx1"/>
                </a:solidFill>
              </a:rPr>
              <a:t> 25 Закону </a:t>
            </a:r>
            <a:r>
              <a:rPr lang="ru-RU" sz="2600" dirty="0" err="1">
                <a:solidFill>
                  <a:schemeClr val="tx1"/>
                </a:solidFill>
              </a:rPr>
              <a:t>України</a:t>
            </a:r>
            <a:r>
              <a:rPr lang="ru-RU" sz="2600" dirty="0">
                <a:solidFill>
                  <a:schemeClr val="tx1"/>
                </a:solidFill>
              </a:rPr>
              <a:t> «Про </a:t>
            </a:r>
            <a:r>
              <a:rPr lang="ru-RU" sz="2600" dirty="0" err="1">
                <a:solidFill>
                  <a:schemeClr val="tx1"/>
                </a:solidFill>
              </a:rPr>
              <a:t>запобігання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корупції</a:t>
            </a:r>
            <a:r>
              <a:rPr lang="ru-RU" sz="2600" dirty="0">
                <a:solidFill>
                  <a:schemeClr val="tx1"/>
                </a:solidFill>
              </a:rPr>
              <a:t>» </a:t>
            </a:r>
            <a:r>
              <a:rPr lang="ru-RU" sz="2600" dirty="0" smtClean="0">
                <a:solidFill>
                  <a:schemeClr val="tx1"/>
                </a:solidFill>
              </a:rPr>
              <a:t>(</a:t>
            </a:r>
            <a:r>
              <a:rPr lang="ru-RU" sz="2600" dirty="0" err="1" smtClean="0">
                <a:solidFill>
                  <a:schemeClr val="tx1"/>
                </a:solidFill>
              </a:rPr>
              <a:t>щодо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припинення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підприємницької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діяльності</a:t>
            </a:r>
            <a:r>
              <a:rPr lang="ru-RU" sz="2600" dirty="0">
                <a:solidFill>
                  <a:schemeClr val="tx1"/>
                </a:solidFill>
              </a:rPr>
              <a:t> та </a:t>
            </a:r>
            <a:r>
              <a:rPr lang="ru-RU" sz="2600" dirty="0" err="1">
                <a:solidFill>
                  <a:schemeClr val="tx1"/>
                </a:solidFill>
              </a:rPr>
              <a:t>припинення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її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повноважень</a:t>
            </a:r>
            <a:r>
              <a:rPr lang="ru-RU" sz="2600" dirty="0">
                <a:solidFill>
                  <a:schemeClr val="tx1"/>
                </a:solidFill>
              </a:rPr>
              <a:t> у </a:t>
            </a:r>
            <a:r>
              <a:rPr lang="ru-RU" sz="2600" dirty="0" err="1">
                <a:solidFill>
                  <a:schemeClr val="tx1"/>
                </a:solidFill>
              </a:rPr>
              <a:t>складі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правління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інших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виконавчих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чи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контрольних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органів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наглядової</a:t>
            </a:r>
            <a:r>
              <a:rPr lang="ru-RU" sz="2600" dirty="0">
                <a:solidFill>
                  <a:schemeClr val="tx1"/>
                </a:solidFill>
              </a:rPr>
              <a:t> ради </a:t>
            </a:r>
            <a:r>
              <a:rPr lang="ru-RU" sz="2600" dirty="0" err="1">
                <a:solidFill>
                  <a:schemeClr val="tx1"/>
                </a:solidFill>
              </a:rPr>
              <a:t>підприємства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або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організації</a:t>
            </a:r>
            <a:r>
              <a:rPr lang="ru-RU" sz="2600" dirty="0">
                <a:solidFill>
                  <a:schemeClr val="tx1"/>
                </a:solidFill>
              </a:rPr>
              <a:t>, </a:t>
            </a:r>
            <a:r>
              <a:rPr lang="ru-RU" sz="2600" dirty="0" err="1">
                <a:solidFill>
                  <a:schemeClr val="tx1"/>
                </a:solidFill>
              </a:rPr>
              <a:t>що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має</a:t>
            </a:r>
            <a:r>
              <a:rPr lang="ru-RU" sz="2600" dirty="0">
                <a:solidFill>
                  <a:schemeClr val="tx1"/>
                </a:solidFill>
              </a:rPr>
              <a:t> на </a:t>
            </a:r>
            <a:r>
              <a:rPr lang="ru-RU" sz="2600" dirty="0" err="1">
                <a:solidFill>
                  <a:schemeClr val="tx1"/>
                </a:solidFill>
              </a:rPr>
              <a:t>меті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одержання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прибутку</a:t>
            </a:r>
            <a:r>
              <a:rPr lang="ru-RU" sz="2600" dirty="0">
                <a:solidFill>
                  <a:schemeClr val="tx1"/>
                </a:solidFill>
              </a:rPr>
              <a:t> у </a:t>
            </a:r>
            <a:r>
              <a:rPr lang="ru-RU" sz="2600" dirty="0" err="1">
                <a:solidFill>
                  <a:schemeClr val="tx1"/>
                </a:solidFill>
              </a:rPr>
              <a:t>разі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призначення</a:t>
            </a:r>
            <a:r>
              <a:rPr lang="ru-RU" sz="2600" dirty="0">
                <a:solidFill>
                  <a:schemeClr val="tx1"/>
                </a:solidFill>
              </a:rPr>
              <a:t> на посаду</a:t>
            </a:r>
            <a:r>
              <a:rPr lang="ru-RU" sz="2600" dirty="0" smtClean="0">
                <a:solidFill>
                  <a:schemeClr val="tx1"/>
                </a:solidFill>
              </a:rPr>
              <a:t>),- </a:t>
            </a:r>
            <a:r>
              <a:rPr lang="ru-RU" sz="2600" dirty="0" err="1">
                <a:solidFill>
                  <a:schemeClr val="tx1"/>
                </a:solidFill>
              </a:rPr>
              <a:t>протягом</a:t>
            </a:r>
            <a:r>
              <a:rPr lang="ru-RU" sz="2600" dirty="0">
                <a:solidFill>
                  <a:schemeClr val="tx1"/>
                </a:solidFill>
              </a:rPr>
              <a:t> 15 </a:t>
            </a:r>
            <a:r>
              <a:rPr lang="ru-RU" sz="2600" dirty="0" err="1">
                <a:solidFill>
                  <a:schemeClr val="tx1"/>
                </a:solidFill>
              </a:rPr>
              <a:t>робочих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днів</a:t>
            </a:r>
            <a:r>
              <a:rPr lang="ru-RU" sz="2600" dirty="0">
                <a:solidFill>
                  <a:schemeClr val="tx1"/>
                </a:solidFill>
              </a:rPr>
              <a:t> з дня </a:t>
            </a:r>
            <a:r>
              <a:rPr lang="ru-RU" sz="2600" dirty="0" err="1">
                <a:solidFill>
                  <a:schemeClr val="tx1"/>
                </a:solidFill>
              </a:rPr>
              <a:t>припинення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чи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скасування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воєнного</a:t>
            </a:r>
            <a:r>
              <a:rPr lang="ru-RU" sz="2600" dirty="0">
                <a:solidFill>
                  <a:schemeClr val="tx1"/>
                </a:solidFill>
              </a:rPr>
              <a:t> стану;</a:t>
            </a:r>
          </a:p>
          <a:p>
            <a:pPr lvl="8">
              <a:lnSpc>
                <a:spcPct val="170000"/>
              </a:lnSpc>
            </a:pPr>
            <a:endParaRPr lang="ru-RU" sz="2600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572000" y="2132856"/>
            <a:ext cx="4464496" cy="3429000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1600" dirty="0">
                <a:solidFill>
                  <a:schemeClr val="tx1"/>
                </a:solidFill>
              </a:rPr>
              <a:t>2) </a:t>
            </a:r>
            <a:r>
              <a:rPr lang="ru-RU" sz="1600" dirty="0" err="1">
                <a:solidFill>
                  <a:schemeClr val="tx1"/>
                </a:solidFill>
              </a:rPr>
              <a:t>обов’язки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передбачені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частиною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першою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статті</a:t>
            </a:r>
            <a:r>
              <a:rPr lang="ru-RU" sz="1600" dirty="0">
                <a:solidFill>
                  <a:schemeClr val="tx1"/>
                </a:solidFill>
              </a:rPr>
              <a:t> 36 Закону </a:t>
            </a:r>
            <a:r>
              <a:rPr lang="ru-RU" sz="1600" dirty="0" err="1">
                <a:solidFill>
                  <a:schemeClr val="tx1"/>
                </a:solidFill>
              </a:rPr>
              <a:t>України</a:t>
            </a:r>
            <a:r>
              <a:rPr lang="ru-RU" sz="1600" dirty="0">
                <a:solidFill>
                  <a:schemeClr val="tx1"/>
                </a:solidFill>
              </a:rPr>
              <a:t> «Про </a:t>
            </a:r>
            <a:r>
              <a:rPr lang="ru-RU" sz="1600" dirty="0" err="1">
                <a:solidFill>
                  <a:schemeClr val="tx1"/>
                </a:solidFill>
              </a:rPr>
              <a:t>запобігання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корупції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r>
              <a:rPr lang="ru-RU" sz="1600" dirty="0" smtClean="0">
                <a:solidFill>
                  <a:schemeClr val="tx1"/>
                </a:solidFill>
                <a:latin typeface="ProbaPro-Regular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ProbaPro-Regular"/>
              </a:rPr>
              <a:t>(</a:t>
            </a:r>
            <a:r>
              <a:rPr lang="ru-RU" sz="1600" dirty="0" err="1">
                <a:solidFill>
                  <a:schemeClr val="tx1"/>
                </a:solidFill>
                <a:latin typeface="ProbaPro-Regular"/>
              </a:rPr>
              <a:t>щодо</a:t>
            </a:r>
            <a:r>
              <a:rPr lang="ru-RU" sz="1600" dirty="0">
                <a:solidFill>
                  <a:schemeClr val="tx1"/>
                </a:solidFill>
                <a:latin typeface="ProbaPro-Regular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robaPro-Regular"/>
              </a:rPr>
              <a:t>передачі</a:t>
            </a:r>
            <a:r>
              <a:rPr lang="ru-RU" sz="1600" dirty="0">
                <a:solidFill>
                  <a:schemeClr val="tx1"/>
                </a:solidFill>
                <a:latin typeface="ProbaPro-Regular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ProbaPro-Regular"/>
              </a:rPr>
              <a:t>управління</a:t>
            </a:r>
            <a:r>
              <a:rPr lang="ru-RU" sz="1600" dirty="0">
                <a:solidFill>
                  <a:schemeClr val="tx1"/>
                </a:solidFill>
                <a:latin typeface="ProbaPro-Regular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robaPro-Regular"/>
              </a:rPr>
              <a:t>іншій</a:t>
            </a:r>
            <a:r>
              <a:rPr lang="ru-RU" sz="1600" dirty="0">
                <a:solidFill>
                  <a:schemeClr val="tx1"/>
                </a:solidFill>
                <a:latin typeface="ProbaPro-Regular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robaPro-Regular"/>
              </a:rPr>
              <a:t>особі</a:t>
            </a:r>
            <a:r>
              <a:rPr lang="ru-RU" sz="1600" dirty="0">
                <a:solidFill>
                  <a:schemeClr val="tx1"/>
                </a:solidFill>
                <a:latin typeface="ProbaPro-Regular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robaPro-Regular"/>
              </a:rPr>
              <a:t>належні</a:t>
            </a:r>
            <a:r>
              <a:rPr lang="ru-RU" sz="1600" dirty="0">
                <a:solidFill>
                  <a:schemeClr val="tx1"/>
                </a:solidFill>
                <a:latin typeface="ProbaPro-Regular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robaPro-Regular"/>
              </a:rPr>
              <a:t>їм</a:t>
            </a:r>
            <a:r>
              <a:rPr lang="ru-RU" sz="1600" dirty="0">
                <a:solidFill>
                  <a:schemeClr val="tx1"/>
                </a:solidFill>
                <a:latin typeface="ProbaPro-Regular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ProbaPro-Regular"/>
              </a:rPr>
              <a:t>підприємства</a:t>
            </a:r>
            <a:r>
              <a:rPr lang="ru-RU" sz="1600" dirty="0">
                <a:solidFill>
                  <a:schemeClr val="tx1"/>
                </a:solidFill>
                <a:latin typeface="ProbaPro-Regular"/>
              </a:rPr>
              <a:t> та </a:t>
            </a:r>
            <a:r>
              <a:rPr lang="ru-RU" sz="1600" dirty="0" err="1">
                <a:solidFill>
                  <a:schemeClr val="tx1"/>
                </a:solidFill>
                <a:latin typeface="ProbaPro-Regular"/>
              </a:rPr>
              <a:t>корпоративні</a:t>
            </a:r>
            <a:r>
              <a:rPr lang="ru-RU" sz="1600" dirty="0">
                <a:solidFill>
                  <a:schemeClr val="tx1"/>
                </a:solidFill>
                <a:latin typeface="ProbaPro-Regular"/>
              </a:rPr>
              <a:t> права в порядку, </a:t>
            </a:r>
            <a:r>
              <a:rPr lang="ru-RU" sz="1600" dirty="0" err="1">
                <a:solidFill>
                  <a:schemeClr val="tx1"/>
                </a:solidFill>
                <a:latin typeface="ProbaPro-Regular"/>
              </a:rPr>
              <a:t>встановленому</a:t>
            </a:r>
            <a:r>
              <a:rPr lang="ru-RU" sz="1600" dirty="0">
                <a:solidFill>
                  <a:schemeClr val="tx1"/>
                </a:solidFill>
                <a:latin typeface="ProbaPro-Regular"/>
              </a:rPr>
              <a:t> законом</a:t>
            </a:r>
            <a:r>
              <a:rPr lang="ru-RU" sz="1600" dirty="0" smtClean="0">
                <a:solidFill>
                  <a:schemeClr val="tx1"/>
                </a:solidFill>
                <a:latin typeface="ProbaPro-Regular"/>
              </a:rPr>
              <a:t>),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- </a:t>
            </a:r>
            <a:r>
              <a:rPr lang="ru-RU" sz="1600" dirty="0" err="1">
                <a:solidFill>
                  <a:schemeClr val="tx1"/>
                </a:solidFill>
              </a:rPr>
              <a:t>протягом</a:t>
            </a:r>
            <a:r>
              <a:rPr lang="ru-RU" sz="1600" dirty="0">
                <a:solidFill>
                  <a:schemeClr val="tx1"/>
                </a:solidFill>
              </a:rPr>
              <a:t> 60 </a:t>
            </a:r>
            <a:r>
              <a:rPr lang="ru-RU" sz="1600" dirty="0" err="1">
                <a:solidFill>
                  <a:schemeClr val="tx1"/>
                </a:solidFill>
              </a:rPr>
              <a:t>календарних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днів</a:t>
            </a:r>
            <a:r>
              <a:rPr lang="ru-RU" sz="1600" dirty="0">
                <a:solidFill>
                  <a:schemeClr val="tx1"/>
                </a:solidFill>
              </a:rPr>
              <a:t> з дня </a:t>
            </a:r>
            <a:r>
              <a:rPr lang="ru-RU" sz="1600" dirty="0" err="1">
                <a:solidFill>
                  <a:schemeClr val="tx1"/>
                </a:solidFill>
              </a:rPr>
              <a:t>припинення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чи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скасування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воєнного</a:t>
            </a:r>
            <a:r>
              <a:rPr lang="ru-RU" sz="1600" dirty="0">
                <a:solidFill>
                  <a:schemeClr val="tx1"/>
                </a:solidFill>
              </a:rPr>
              <a:t> стану.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85183"/>
            <a:ext cx="4283969" cy="177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14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03848" y="188640"/>
            <a:ext cx="5940152" cy="47525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З </a:t>
            </a:r>
            <a:r>
              <a:rPr lang="ru-RU" b="1" dirty="0" err="1">
                <a:solidFill>
                  <a:schemeClr val="tx1"/>
                </a:solidFill>
              </a:rPr>
              <a:t>повним</a:t>
            </a:r>
            <a:r>
              <a:rPr lang="ru-RU" b="1" dirty="0">
                <a:solidFill>
                  <a:schemeClr val="tx1"/>
                </a:solidFill>
              </a:rPr>
              <a:t> текстом Закону </a:t>
            </a:r>
            <a:r>
              <a:rPr lang="ru-RU" b="1" dirty="0" err="1">
                <a:solidFill>
                  <a:schemeClr val="tx1"/>
                </a:solidFill>
              </a:rPr>
              <a:t>України</a:t>
            </a:r>
            <a:r>
              <a:rPr lang="ru-RU" b="1" dirty="0">
                <a:solidFill>
                  <a:schemeClr val="tx1"/>
                </a:solidFill>
              </a:rPr>
              <a:t> «Про </a:t>
            </a:r>
            <a:r>
              <a:rPr lang="ru-RU" b="1" dirty="0" err="1">
                <a:solidFill>
                  <a:schemeClr val="tx1"/>
                </a:solidFill>
              </a:rPr>
              <a:t>внесення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змін</a:t>
            </a:r>
            <a:r>
              <a:rPr lang="ru-RU" b="1" dirty="0">
                <a:solidFill>
                  <a:schemeClr val="tx1"/>
                </a:solidFill>
              </a:rPr>
              <a:t> до Закону </a:t>
            </a:r>
            <a:r>
              <a:rPr lang="ru-RU" b="1" dirty="0" err="1">
                <a:solidFill>
                  <a:schemeClr val="tx1"/>
                </a:solidFill>
              </a:rPr>
              <a:t>України</a:t>
            </a:r>
            <a:r>
              <a:rPr lang="ru-RU" b="1" dirty="0">
                <a:solidFill>
                  <a:schemeClr val="tx1"/>
                </a:solidFill>
              </a:rPr>
              <a:t> «Про </a:t>
            </a:r>
            <a:r>
              <a:rPr lang="ru-RU" b="1" dirty="0" err="1">
                <a:solidFill>
                  <a:schemeClr val="tx1"/>
                </a:solidFill>
              </a:rPr>
              <a:t>запобігання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корупції</a:t>
            </a:r>
            <a:r>
              <a:rPr lang="ru-RU" b="1" dirty="0">
                <a:solidFill>
                  <a:schemeClr val="tx1"/>
                </a:solidFill>
              </a:rPr>
              <a:t>» </a:t>
            </a:r>
            <a:r>
              <a:rPr lang="ru-RU" b="1" dirty="0" err="1">
                <a:solidFill>
                  <a:schemeClr val="tx1"/>
                </a:solidFill>
              </a:rPr>
              <a:t>щодо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особливостей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застосування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законодавства</a:t>
            </a:r>
            <a:r>
              <a:rPr lang="ru-RU" b="1" dirty="0">
                <a:solidFill>
                  <a:schemeClr val="tx1"/>
                </a:solidFill>
              </a:rPr>
              <a:t> у </a:t>
            </a:r>
            <a:r>
              <a:rPr lang="ru-RU" b="1" dirty="0" err="1">
                <a:solidFill>
                  <a:schemeClr val="tx1"/>
                </a:solidFill>
              </a:rPr>
              <a:t>сфері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запобігання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корупції</a:t>
            </a:r>
            <a:r>
              <a:rPr lang="ru-RU" b="1" dirty="0">
                <a:solidFill>
                  <a:schemeClr val="tx1"/>
                </a:solidFill>
              </a:rPr>
              <a:t> в </a:t>
            </a:r>
            <a:r>
              <a:rPr lang="ru-RU" b="1" dirty="0" err="1">
                <a:solidFill>
                  <a:schemeClr val="tx1"/>
                </a:solidFill>
              </a:rPr>
              <a:t>умовах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воєнного</a:t>
            </a:r>
            <a:r>
              <a:rPr lang="ru-RU" b="1" dirty="0">
                <a:solidFill>
                  <a:schemeClr val="tx1"/>
                </a:solidFill>
              </a:rPr>
              <a:t> стану» </a:t>
            </a:r>
            <a:r>
              <a:rPr lang="ru-RU" b="1" dirty="0" err="1">
                <a:solidFill>
                  <a:schemeClr val="tx1"/>
                </a:solidFill>
              </a:rPr>
              <a:t>від</a:t>
            </a:r>
            <a:r>
              <a:rPr lang="ru-RU" b="1" dirty="0">
                <a:solidFill>
                  <a:schemeClr val="tx1"/>
                </a:solidFill>
              </a:rPr>
              <a:t> 8 </a:t>
            </a:r>
            <a:r>
              <a:rPr lang="ru-RU" b="1" dirty="0" err="1">
                <a:solidFill>
                  <a:schemeClr val="tx1"/>
                </a:solidFill>
              </a:rPr>
              <a:t>липня</a:t>
            </a:r>
            <a:r>
              <a:rPr lang="ru-RU" b="1" dirty="0">
                <a:solidFill>
                  <a:schemeClr val="tx1"/>
                </a:solidFill>
              </a:rPr>
              <a:t> 2022 р. № </a:t>
            </a:r>
            <a:r>
              <a:rPr lang="ru-RU" b="1" dirty="0" smtClean="0">
                <a:solidFill>
                  <a:schemeClr val="tx1"/>
                </a:solidFill>
              </a:rPr>
              <a:t>2381-IX 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можливо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ознайомитись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ru-RU" b="1" dirty="0" err="1" smtClean="0">
                <a:solidFill>
                  <a:schemeClr val="tx1"/>
                </a:solidFill>
              </a:rPr>
              <a:t>посиланням</a:t>
            </a:r>
            <a:r>
              <a:rPr lang="ru-RU" b="1" dirty="0" smtClean="0">
                <a:solidFill>
                  <a:schemeClr val="tx1"/>
                </a:solidFill>
              </a:rPr>
              <a:t>: </a:t>
            </a:r>
            <a:r>
              <a:rPr lang="ru-RU" b="1" dirty="0" smtClean="0">
                <a:solidFill>
                  <a:schemeClr val="tx1"/>
                </a:solidFill>
                <a:hlinkClick r:id="rId2"/>
              </a:rPr>
              <a:t>https://zakon.rada.gov.ua/laws/show/2381-20#Text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2588691" cy="302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Про внесення змін до Закону України «Про запобігання корупції» щодо  особливостей застосування законодавства у сфері запобігання корупції в  умовах воєнного стан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44085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9708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826</TotalTime>
  <Words>503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    Про внесення змін до                                                Закону України «Про запобігання корупції», щодо особливостей застосування законодавства у сфері запобігання корупції                                             в умовах воєнного стану </vt:lpstr>
      <vt:lpstr>Про обмеження щодо отримання подарунків</vt:lpstr>
      <vt:lpstr>У Розділах «Доходи, у тому числі подарунки» та «Видатки та правочини» звітний період якої повністю або частково припадає на період дії воєнного стану, не потрібно зазначати наступну інформацію: </vt:lpstr>
      <vt:lpstr>Повідомлення про суттєві зміни в майновому стані</vt:lpstr>
      <vt:lpstr>Відкриття валютного  рахунку в банку нерезидента</vt:lpstr>
      <vt:lpstr>  Сумісництво  та                   суміщення</vt:lpstr>
      <vt:lpstr>Умова</vt:lpstr>
      <vt:lpstr>Щодо припинення підприємницької діяльності та припинення її повноважень у складі правління, інших виконавчих чи контрольних органів, наглядової ради підприємства або організації, що має на меті одержання прибутку у разі призначення на посаду та передача підприємств та корпоративних прав.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внесення змін до Закону України «Про запобігання корупції», щодо особливостей застосування законодавства у сфері запобігання корупції в умовах воєнного стану</dc:title>
  <dc:creator>Валентина Турчак</dc:creator>
  <cp:lastModifiedBy>Тетяна Дубельт</cp:lastModifiedBy>
  <cp:revision>33</cp:revision>
  <dcterms:created xsi:type="dcterms:W3CDTF">2022-08-31T07:59:12Z</dcterms:created>
  <dcterms:modified xsi:type="dcterms:W3CDTF">2022-09-28T06:01:46Z</dcterms:modified>
</cp:coreProperties>
</file>